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325" r:id="rId2"/>
    <p:sldId id="257" r:id="rId3"/>
    <p:sldId id="261" r:id="rId4"/>
    <p:sldId id="263" r:id="rId5"/>
    <p:sldId id="298" r:id="rId6"/>
    <p:sldId id="293" r:id="rId7"/>
    <p:sldId id="294" r:id="rId8"/>
    <p:sldId id="262" r:id="rId9"/>
    <p:sldId id="319" r:id="rId10"/>
    <p:sldId id="320" r:id="rId11"/>
    <p:sldId id="316" r:id="rId12"/>
    <p:sldId id="259" r:id="rId13"/>
    <p:sldId id="266" r:id="rId14"/>
    <p:sldId id="311" r:id="rId15"/>
    <p:sldId id="307" r:id="rId16"/>
    <p:sldId id="310" r:id="rId17"/>
    <p:sldId id="313" r:id="rId18"/>
    <p:sldId id="264" r:id="rId19"/>
    <p:sldId id="295" r:id="rId20"/>
    <p:sldId id="267" r:id="rId21"/>
    <p:sldId id="272" r:id="rId22"/>
    <p:sldId id="273" r:id="rId23"/>
    <p:sldId id="274" r:id="rId24"/>
    <p:sldId id="275" r:id="rId25"/>
    <p:sldId id="276" r:id="rId26"/>
    <p:sldId id="277" r:id="rId27"/>
    <p:sldId id="279" r:id="rId28"/>
    <p:sldId id="278" r:id="rId29"/>
    <p:sldId id="296" r:id="rId30"/>
    <p:sldId id="280" r:id="rId31"/>
    <p:sldId id="314" r:id="rId32"/>
    <p:sldId id="282" r:id="rId33"/>
    <p:sldId id="283" r:id="rId34"/>
    <p:sldId id="284" r:id="rId35"/>
    <p:sldId id="285" r:id="rId36"/>
    <p:sldId id="287" r:id="rId37"/>
    <p:sldId id="315" r:id="rId38"/>
    <p:sldId id="286" r:id="rId39"/>
    <p:sldId id="288" r:id="rId40"/>
    <p:sldId id="289" r:id="rId41"/>
    <p:sldId id="290" r:id="rId42"/>
    <p:sldId id="291" r:id="rId43"/>
    <p:sldId id="292" r:id="rId44"/>
    <p:sldId id="321" r:id="rId45"/>
    <p:sldId id="322" r:id="rId46"/>
    <p:sldId id="323" r:id="rId47"/>
    <p:sldId id="324" r:id="rId48"/>
    <p:sldId id="300" r:id="rId49"/>
    <p:sldId id="301" r:id="rId50"/>
    <p:sldId id="306" r:id="rId51"/>
    <p:sldId id="303" r:id="rId52"/>
    <p:sldId id="304" r:id="rId53"/>
    <p:sldId id="305" r:id="rId54"/>
    <p:sldId id="302" r:id="rId5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61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886E7-BD43-4F7B-8B91-7886888A5E5F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46BCA-30C2-40DE-B4ED-C3FCCFF0B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6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DBBF5-2ED9-4B77-B1A2-739B9AB4B812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E6AFF-504F-4025-BF66-254B86A53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4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E6AFF-504F-4025-BF66-254B86A534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01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E6AFF-504F-4025-BF66-254B86A534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95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E6AFF-504F-4025-BF66-254B86A534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85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31863" y="930227"/>
            <a:ext cx="4145243" cy="31868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622" tIns="41811" rIns="83622" bIns="41811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9602" y="4425181"/>
            <a:ext cx="4876925" cy="35360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2"/>
              <a:buNone/>
            </a:pPr>
            <a:r>
              <a:rPr lang="en-GB">
                <a:latin typeface="Arial" charset="0"/>
                <a:ea typeface="msgothic" charset="0"/>
                <a:cs typeface="msgothic" charset="0"/>
              </a:rPr>
              <a:t>KLA induces substantial increases in the amounts of multiple cellular sphingolipids. RAW264.7 cells were incubated with vehicle control (PBS) or KLA (100 ng/ml). Following 24 h of treatment, cells were harvested for lipid extraction and analysis by LC ESI-MS/MS. The number of million molecules per cell for each sphingolipid species is shown for control (upper number) and KLA (lower number)-treated cells with heat map coloration to illustrate the fold change of each subspecies. Data represent the means (n = 9).</a:t>
            </a:r>
          </a:p>
        </p:txBody>
      </p:sp>
    </p:spTree>
    <p:extLst>
      <p:ext uri="{BB962C8B-B14F-4D97-AF65-F5344CB8AC3E}">
        <p14:creationId xmlns:p14="http://schemas.microsoft.com/office/powerpoint/2010/main" val="3701746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E6AFF-504F-4025-BF66-254B86A534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2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E6AFF-504F-4025-BF66-254B86A534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6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8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17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5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3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31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78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7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84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5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5122E-1DCB-4DD8-B799-A4163F3DA751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42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ytoscape.org/download.php" TargetMode="External"/><Relationship Id="rId2" Type="http://schemas.openxmlformats.org/officeDocument/2006/relationships/hyperlink" Target="https://github.com/gtg269c/network_analysis_icibm2016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tring-db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4534" y="1447800"/>
            <a:ext cx="80422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Tutorial slides and files : </a:t>
            </a:r>
            <a:r>
              <a:rPr lang="en-US" dirty="0">
                <a:hlinkClick r:id="rId2"/>
              </a:rPr>
              <a:t>https://github.com/gtg269c/network_analysis_icibm2016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Cytoscape</a:t>
            </a:r>
            <a:r>
              <a:rPr lang="en-US" dirty="0"/>
              <a:t> 3.4: </a:t>
            </a:r>
            <a:r>
              <a:rPr lang="en-US" dirty="0">
                <a:hlinkClick r:id="rId3"/>
              </a:rPr>
              <a:t>http://www.cytoscape.org/download.php</a:t>
            </a:r>
            <a:endParaRPr lang="en-US" dirty="0"/>
          </a:p>
          <a:p>
            <a:endParaRPr lang="en-US" dirty="0"/>
          </a:p>
          <a:p>
            <a:r>
              <a:rPr lang="en-US" dirty="0"/>
              <a:t>STRING-DB: </a:t>
            </a:r>
            <a:r>
              <a:rPr lang="en-US" dirty="0">
                <a:hlinkClick r:id="rId4"/>
              </a:rPr>
              <a:t>http://string-db.org/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66389" y="762000"/>
            <a:ext cx="313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Tutorial Instructions</a:t>
            </a:r>
          </a:p>
        </p:txBody>
      </p:sp>
    </p:spTree>
    <p:extLst>
      <p:ext uri="{BB962C8B-B14F-4D97-AF65-F5344CB8AC3E}">
        <p14:creationId xmlns:p14="http://schemas.microsoft.com/office/powerpoint/2010/main" val="3596005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63915"/>
            <a:ext cx="8915400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Challenges </a:t>
            </a:r>
          </a:p>
          <a:p>
            <a:pPr algn="ctr"/>
            <a:endParaRPr lang="en-US" sz="2400" b="1" dirty="0">
              <a:latin typeface="Arial"/>
              <a:cs typeface="Arial" pitchFamily="34" charset="0"/>
              <a:sym typeface="Wingding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  <a:sym typeface="Wingdings" pitchFamily="2" charset="2"/>
              </a:rPr>
              <a:t>Unfeasible to manually connect relationships between 100-1000’s of data points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  <a:sym typeface="Wingdings" pitchFamily="2" charset="2"/>
              </a:rPr>
              <a:t>Genes and other molecules don't work independently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  <a:sym typeface="Wingdings" pitchFamily="2" charset="2"/>
              </a:rPr>
              <a:t>Interpretation of results is influenced by the biological 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  <a:sym typeface="Wingdings" pitchFamily="2" charset="2"/>
              </a:rPr>
              <a:t>    context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1124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8964" y="2971800"/>
            <a:ext cx="4439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How does one address this ?</a:t>
            </a:r>
          </a:p>
        </p:txBody>
      </p:sp>
    </p:spTree>
    <p:extLst>
      <p:ext uri="{BB962C8B-B14F-4D97-AF65-F5344CB8AC3E}">
        <p14:creationId xmlns:p14="http://schemas.microsoft.com/office/powerpoint/2010/main" val="117863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8312" y="572155"/>
            <a:ext cx="8460393" cy="54476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  <a:sym typeface="Wingdings" pitchFamily="2" charset="2"/>
              </a:rPr>
              <a:t>Two common approaches </a:t>
            </a:r>
          </a:p>
          <a:p>
            <a:endParaRPr lang="en-US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n-US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Pathway Maps : They are predefined relationships based on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     previous knowledge. Maps have a well defined (consensus) structure.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     Information is usually obtained from a single database / repository.</a:t>
            </a:r>
          </a:p>
          <a:p>
            <a:endParaRPr lang="en-US" b="1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  <a:sym typeface="Wingdings" pitchFamily="2" charset="2"/>
              </a:rPr>
              <a:t>	Example: Signaling pathway, biochemical pathway, disease specific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  <a:sym typeface="Wingdings" pitchFamily="2" charset="2"/>
              </a:rPr>
              <a:t>	Pathways (KEGG, BioCarta, Reactome, etc)</a:t>
            </a:r>
          </a:p>
          <a:p>
            <a:endParaRPr lang="en-US" b="1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Biological networks : Constructed </a:t>
            </a:r>
            <a:r>
              <a:rPr lang="en-US" b="1" i="1" dirty="0">
                <a:latin typeface="Arial" pitchFamily="34" charset="0"/>
                <a:cs typeface="Arial" pitchFamily="34" charset="0"/>
                <a:sym typeface="Wingdings" pitchFamily="2" charset="2"/>
              </a:rPr>
              <a:t>de novo </a:t>
            </a:r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based on the types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     of information measured, context of the experiment and nature of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     knowledge database employed. Combine information from multiple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     sources, both experimentally validated and predicted.</a:t>
            </a:r>
          </a:p>
          <a:p>
            <a:endParaRPr lang="en-US" b="1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  <a:sym typeface="Wingdings" pitchFamily="2" charset="2"/>
              </a:rPr>
              <a:t>	Example: TF regulatory networks, epigenetic regulation, miR- mRNA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  <a:sym typeface="Wingdings" pitchFamily="2" charset="2"/>
              </a:rPr>
              <a:t>	networks, gene metabolite networks (STRING-DB, miRbase, tarbase, </a:t>
            </a:r>
          </a:p>
          <a:p>
            <a:r>
              <a:rPr lang="en-US" dirty="0">
                <a:latin typeface="Arial" pitchFamily="34" charset="0"/>
                <a:cs typeface="Arial" pitchFamily="34" charset="0"/>
                <a:sym typeface="Wingdings" pitchFamily="2" charset="2"/>
              </a:rPr>
              <a:t>              ENCODE, Transfac, other pathway databases mentioned above)</a:t>
            </a:r>
          </a:p>
          <a:p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82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2889"/>
            <a:ext cx="9144000" cy="593754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Popular Pathway Analysis Resources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76503" y="1228725"/>
            <a:ext cx="7731644" cy="448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b="0" dirty="0">
                <a:latin typeface="Arial" pitchFamily="34" charset="0"/>
                <a:cs typeface="Arial" pitchFamily="34" charset="0"/>
                <a:sym typeface="Wingdings" pitchFamily="2" charset="2"/>
              </a:rPr>
              <a:t>Ingenuity Pathway Analysis (Ingenuity Systems)</a:t>
            </a:r>
          </a:p>
          <a:p>
            <a:r>
              <a:rPr lang="en-US" sz="2400" b="0" dirty="0">
                <a:latin typeface="Arial" pitchFamily="34" charset="0"/>
                <a:cs typeface="Arial" pitchFamily="34" charset="0"/>
                <a:sym typeface="Wingdings" pitchFamily="2" charset="2"/>
              </a:rPr>
              <a:t>MetaCore (Thomson Reuters GeneGo)</a:t>
            </a:r>
          </a:p>
          <a:p>
            <a:r>
              <a:rPr lang="en-US" sz="2400" b="0" dirty="0">
                <a:latin typeface="Arial" pitchFamily="34" charset="0"/>
                <a:cs typeface="Arial" pitchFamily="34" charset="0"/>
                <a:sym typeface="Wingdings" pitchFamily="2" charset="2"/>
              </a:rPr>
              <a:t>DAVID (open source)</a:t>
            </a:r>
          </a:p>
          <a:p>
            <a:r>
              <a:rPr lang="en-US" sz="2400" b="0" dirty="0">
                <a:latin typeface="Arial" pitchFamily="34" charset="0"/>
                <a:cs typeface="Arial" pitchFamily="34" charset="0"/>
              </a:rPr>
              <a:t>GenMapp/Pathvisio (UCSF)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Cytoscape (ISB/UCSD)</a:t>
            </a:r>
          </a:p>
          <a:p>
            <a:r>
              <a:rPr lang="en-US" sz="2400" b="0" dirty="0">
                <a:latin typeface="Arial" pitchFamily="34" charset="0"/>
                <a:cs typeface="Arial" pitchFamily="34" charset="0"/>
              </a:rPr>
              <a:t>Reactome </a:t>
            </a:r>
            <a:r>
              <a:rPr lang="en-US" sz="2400"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(OICR/NYGenome/EBI)</a:t>
            </a:r>
          </a:p>
        </p:txBody>
      </p:sp>
    </p:spTree>
    <p:extLst>
      <p:ext uri="{BB962C8B-B14F-4D97-AF65-F5344CB8AC3E}">
        <p14:creationId xmlns:p14="http://schemas.microsoft.com/office/powerpoint/2010/main" val="2320819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4200" y="2767549"/>
            <a:ext cx="251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Some examples</a:t>
            </a:r>
          </a:p>
        </p:txBody>
      </p:sp>
    </p:spTree>
    <p:extLst>
      <p:ext uri="{BB962C8B-B14F-4D97-AF65-F5344CB8AC3E}">
        <p14:creationId xmlns:p14="http://schemas.microsoft.com/office/powerpoint/2010/main" val="1696939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75018"/>
            <a:ext cx="6400800" cy="3123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657600"/>
            <a:ext cx="3200400" cy="278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66" y="3673136"/>
            <a:ext cx="496252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" y="1066800"/>
            <a:ext cx="21677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Arial" pitchFamily="34" charset="0"/>
                <a:cs typeface="Arial" pitchFamily="34" charset="0"/>
              </a:rPr>
              <a:t>siRNA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against STAT6 leads to increased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</a:rPr>
              <a:t>cholesterol synthesis in Lung cancer cell lines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0800" y="6441688"/>
            <a:ext cx="377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Dubey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al;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PLoS</a:t>
            </a:r>
            <a:r>
              <a:rPr lang="en-US" dirty="0">
                <a:latin typeface="Arial" pitchFamily="34" charset="0"/>
                <a:cs typeface="Arial" pitchFamily="34" charset="0"/>
              </a:rPr>
              <a:t> One. 2011;6(12)</a:t>
            </a:r>
          </a:p>
        </p:txBody>
      </p:sp>
    </p:spTree>
    <p:extLst>
      <p:ext uri="{BB962C8B-B14F-4D97-AF65-F5344CB8AC3E}">
        <p14:creationId xmlns:p14="http://schemas.microsoft.com/office/powerpoint/2010/main" val="2724592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756" y="228600"/>
            <a:ext cx="4640262" cy="2993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457200" y="381640"/>
            <a:ext cx="3484560" cy="837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800" b="1" dirty="0">
                <a:latin typeface="Arial" charset="0"/>
              </a:rPr>
              <a:t>KLA induces substantial increases in the amounts of multiple cellular sphingolipids.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03" y="2819400"/>
            <a:ext cx="4591366" cy="343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2286000" y="6522337"/>
            <a:ext cx="4495800" cy="41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800" dirty="0">
                <a:latin typeface="Arial" charset="0"/>
              </a:rPr>
              <a:t>Sims K et al. J. Biol. Chem. 2010;285:38568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960" y="3809999"/>
            <a:ext cx="3897724" cy="193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91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876" y="381000"/>
            <a:ext cx="8764772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Caveats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Pathways from different sources vary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Eg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KEGG,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Wikipathways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NCI pathways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Pathway nomenclature differ between resources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Databases and maps are updated regularly; may alter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results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Use of different statistical tests; fishers exact test, z-scores,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heuristic filter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Resources are biased towards well studied areas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063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399157"/>
            <a:ext cx="7620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Ingenuity pathway analysis – Core analysis </a:t>
            </a:r>
          </a:p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(Canonical pathways)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Preparation of data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Upload of dataset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Setting up core analysis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Looking up the results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	- Summary	</a:t>
            </a: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	- Canonical pathways</a:t>
            </a: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	- Network</a:t>
            </a: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	- Biological processes</a:t>
            </a: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	- Upstream regulators</a:t>
            </a:r>
          </a:p>
        </p:txBody>
      </p:sp>
    </p:spTree>
    <p:extLst>
      <p:ext uri="{BB962C8B-B14F-4D97-AF65-F5344CB8AC3E}">
        <p14:creationId xmlns:p14="http://schemas.microsoft.com/office/powerpoint/2010/main" val="2307067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646" y="464457"/>
            <a:ext cx="15001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IPA Help </a:t>
            </a: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Page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2400"/>
            <a:ext cx="6578608" cy="595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05000" y="6292334"/>
            <a:ext cx="497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http://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www.ingenuity.com/library/index.html</a:t>
            </a:r>
          </a:p>
        </p:txBody>
      </p:sp>
    </p:spTree>
    <p:extLst>
      <p:ext uri="{BB962C8B-B14F-4D97-AF65-F5344CB8AC3E}">
        <p14:creationId xmlns:p14="http://schemas.microsoft.com/office/powerpoint/2010/main" val="899258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3030" y="704850"/>
            <a:ext cx="7851188" cy="547842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3200" b="1" dirty="0">
                <a:latin typeface="Arial" pitchFamily="34" charset="0"/>
                <a:cs typeface="Arial" pitchFamily="34" charset="0"/>
              </a:rPr>
              <a:t>Pathway and network analysis</a:t>
            </a:r>
          </a:p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(Ways to interpret biological data)</a:t>
            </a: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Amin Momin</a:t>
            </a: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McCombs Institute for the Early Detection and Treatment of Cancer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MD Anderson cancer center</a:t>
            </a: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b="1" dirty="0"/>
              <a:t>ICIBM 2016, Houston</a:t>
            </a: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December 8</a:t>
            </a:r>
            <a:r>
              <a:rPr lang="en-US" sz="2000" b="1" baseline="30000" dirty="0">
                <a:latin typeface="Arial" pitchFamily="34" charset="0"/>
                <a:cs typeface="Arial" pitchFamily="34" charset="0"/>
              </a:rPr>
              <a:t>nd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845206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7" y="1295400"/>
            <a:ext cx="8619083" cy="410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228600"/>
            <a:ext cx="6288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Original dataset from expression analysis</a:t>
            </a:r>
          </a:p>
        </p:txBody>
      </p:sp>
      <p:sp>
        <p:nvSpPr>
          <p:cNvPr id="3" name="Right Brace 2"/>
          <p:cNvSpPr/>
          <p:nvPr/>
        </p:nvSpPr>
        <p:spPr>
          <a:xfrm rot="16200000">
            <a:off x="5975417" y="-1174815"/>
            <a:ext cx="622169" cy="5257800"/>
          </a:xfrm>
          <a:prstGeom prst="rightBrace">
            <a:avLst>
              <a:gd name="adj1" fmla="val 8333"/>
              <a:gd name="adj2" fmla="val 485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16200000">
            <a:off x="1898717" y="234884"/>
            <a:ext cx="622169" cy="2438401"/>
          </a:xfrm>
          <a:prstGeom prst="rightBrace">
            <a:avLst>
              <a:gd name="adj1" fmla="val 8333"/>
              <a:gd name="adj2" fmla="val 485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 rot="10800000">
            <a:off x="533400" y="2362200"/>
            <a:ext cx="622169" cy="2438401"/>
          </a:xfrm>
          <a:prstGeom prst="rightBrace">
            <a:avLst>
              <a:gd name="adj1" fmla="val 8333"/>
              <a:gd name="adj2" fmla="val 485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09235" y="762000"/>
            <a:ext cx="11339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Identifiers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9806" y="773668"/>
            <a:ext cx="15981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Measurements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2743200"/>
            <a:ext cx="20329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Genes or molecules</a:t>
            </a:r>
          </a:p>
        </p:txBody>
      </p:sp>
    </p:spTree>
    <p:extLst>
      <p:ext uri="{BB962C8B-B14F-4D97-AF65-F5344CB8AC3E}">
        <p14:creationId xmlns:p14="http://schemas.microsoft.com/office/powerpoint/2010/main" val="383367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4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72396"/>
            <a:ext cx="8124825" cy="5657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2053590"/>
            <a:ext cx="3448050" cy="3275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838200" y="685800"/>
            <a:ext cx="1066800" cy="838200"/>
          </a:xfrm>
          <a:prstGeom prst="wedgeRoundRectCallout">
            <a:avLst>
              <a:gd name="adj1" fmla="val -50297"/>
              <a:gd name="adj2" fmla="val 67614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menu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248025" y="2053590"/>
            <a:ext cx="1066800" cy="838200"/>
          </a:xfrm>
          <a:prstGeom prst="wedgeRoundRectCallout">
            <a:avLst>
              <a:gd name="adj1" fmla="val -50297"/>
              <a:gd name="adj2" fmla="val 67614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0" y="226367"/>
            <a:ext cx="285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Uploading dataset</a:t>
            </a:r>
          </a:p>
        </p:txBody>
      </p:sp>
    </p:spTree>
    <p:extLst>
      <p:ext uri="{BB962C8B-B14F-4D97-AF65-F5344CB8AC3E}">
        <p14:creationId xmlns:p14="http://schemas.microsoft.com/office/powerpoint/2010/main" val="22353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7907436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43200" y="226367"/>
            <a:ext cx="285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Uploading dataset</a:t>
            </a:r>
          </a:p>
        </p:txBody>
      </p:sp>
      <p:sp>
        <p:nvSpPr>
          <p:cNvPr id="6" name="Rectangle 5"/>
          <p:cNvSpPr/>
          <p:nvPr/>
        </p:nvSpPr>
        <p:spPr>
          <a:xfrm>
            <a:off x="1066800" y="2667000"/>
            <a:ext cx="7239000" cy="838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052639"/>
            <a:ext cx="3635704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779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34" y="996787"/>
            <a:ext cx="7848600" cy="563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Brace 2"/>
          <p:cNvSpPr/>
          <p:nvPr/>
        </p:nvSpPr>
        <p:spPr>
          <a:xfrm>
            <a:off x="2425831" y="1755695"/>
            <a:ext cx="622169" cy="1676401"/>
          </a:xfrm>
          <a:prstGeom prst="rightBrace">
            <a:avLst>
              <a:gd name="adj1" fmla="val 19815"/>
              <a:gd name="adj2" fmla="val 485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62000" y="3813093"/>
            <a:ext cx="6553200" cy="838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 rot="1866629">
            <a:off x="7874658" y="5102576"/>
            <a:ext cx="337679" cy="1295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09" y="2593895"/>
            <a:ext cx="3725091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24579" y="228600"/>
            <a:ext cx="3042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Basic core analysis</a:t>
            </a:r>
          </a:p>
        </p:txBody>
      </p:sp>
    </p:spTree>
    <p:extLst>
      <p:ext uri="{BB962C8B-B14F-4D97-AF65-F5344CB8AC3E}">
        <p14:creationId xmlns:p14="http://schemas.microsoft.com/office/powerpoint/2010/main" val="350836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956062"/>
            <a:ext cx="7772400" cy="567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71800" y="304800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Results summary</a:t>
            </a:r>
          </a:p>
        </p:txBody>
      </p:sp>
    </p:spTree>
    <p:extLst>
      <p:ext uri="{BB962C8B-B14F-4D97-AF65-F5344CB8AC3E}">
        <p14:creationId xmlns:p14="http://schemas.microsoft.com/office/powerpoint/2010/main" val="1205818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62" y="838200"/>
            <a:ext cx="8563638" cy="4988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7000" y="304800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Functional enrichment</a:t>
            </a:r>
          </a:p>
        </p:txBody>
      </p:sp>
    </p:spTree>
    <p:extLst>
      <p:ext uri="{BB962C8B-B14F-4D97-AF65-F5344CB8AC3E}">
        <p14:creationId xmlns:p14="http://schemas.microsoft.com/office/powerpoint/2010/main" val="2583783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990600"/>
            <a:ext cx="8329688" cy="506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3000" y="300335"/>
            <a:ext cx="7018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Canonical pathways (metabolic and signaling) </a:t>
            </a:r>
          </a:p>
        </p:txBody>
      </p:sp>
    </p:spTree>
    <p:extLst>
      <p:ext uri="{BB962C8B-B14F-4D97-AF65-F5344CB8AC3E}">
        <p14:creationId xmlns:p14="http://schemas.microsoft.com/office/powerpoint/2010/main" val="50574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8150851" cy="437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76535"/>
            <a:ext cx="837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Upstream regulators (topology based pathway analysis)</a:t>
            </a:r>
          </a:p>
        </p:txBody>
      </p:sp>
    </p:spTree>
    <p:extLst>
      <p:ext uri="{BB962C8B-B14F-4D97-AF65-F5344CB8AC3E}">
        <p14:creationId xmlns:p14="http://schemas.microsoft.com/office/powerpoint/2010/main" val="994833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85912"/>
            <a:ext cx="8534400" cy="1975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57400" y="457200"/>
            <a:ext cx="4764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Network construction with data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178438"/>
            <a:ext cx="5643562" cy="4146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own Arrow 4"/>
          <p:cNvSpPr/>
          <p:nvPr/>
        </p:nvSpPr>
        <p:spPr>
          <a:xfrm rot="17145618">
            <a:off x="2037120" y="1953157"/>
            <a:ext cx="285723" cy="292604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3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990600"/>
            <a:ext cx="687705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81400" y="6141005"/>
            <a:ext cx="14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IPA training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1885950" y="1209675"/>
            <a:ext cx="1676400" cy="381000"/>
          </a:xfrm>
          <a:prstGeom prst="wedgeRoundRectCallout">
            <a:avLst>
              <a:gd name="adj1" fmla="val -34469"/>
              <a:gd name="adj2" fmla="val 178750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Analysis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0" y="381000"/>
            <a:ext cx="4592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Steps in network construction</a:t>
            </a:r>
          </a:p>
        </p:txBody>
      </p:sp>
    </p:spTree>
    <p:extLst>
      <p:ext uri="{BB962C8B-B14F-4D97-AF65-F5344CB8AC3E}">
        <p14:creationId xmlns:p14="http://schemas.microsoft.com/office/powerpoint/2010/main" val="379415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990600"/>
            <a:ext cx="838883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Next generation sequencing based assays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Whole exome, genome,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RNAseq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microRNA seq, ncRNA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Others: Methylation,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ChipSeq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Non-sequencing based assays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Proteomics, metabolomics,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siRNA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knockout, RPPA, drug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screening assay </a:t>
            </a:r>
          </a:p>
        </p:txBody>
      </p:sp>
    </p:spTree>
    <p:extLst>
      <p:ext uri="{BB962C8B-B14F-4D97-AF65-F5344CB8AC3E}">
        <p14:creationId xmlns:p14="http://schemas.microsoft.com/office/powerpoint/2010/main" val="2366370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204" y="2590800"/>
            <a:ext cx="6232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Building custom network between genes </a:t>
            </a:r>
          </a:p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and molecules</a:t>
            </a:r>
          </a:p>
        </p:txBody>
      </p:sp>
    </p:spTree>
    <p:extLst>
      <p:ext uri="{BB962C8B-B14F-4D97-AF65-F5344CB8AC3E}">
        <p14:creationId xmlns:p14="http://schemas.microsoft.com/office/powerpoint/2010/main" val="2508546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733485"/>
            <a:ext cx="6914072" cy="489364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How does one do this? 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Have a clear biological hypothesis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Select the appropriate workflow/algorithm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Specify types of relationship to include: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direct, indirect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Databases to be used for edges of the network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Experimentally validated or prediction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88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7696200" cy="5375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44932"/>
            <a:ext cx="5853112" cy="47622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5241" y="6324600"/>
            <a:ext cx="749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pitchFamily="34" charset="0"/>
                <a:cs typeface="Arial" pitchFamily="34" charset="0"/>
              </a:rPr>
              <a:t>Any kind of biological molecule having relationship within the databases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0200" y="272534"/>
            <a:ext cx="5873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Export list of molecules into a pathway</a:t>
            </a:r>
          </a:p>
        </p:txBody>
      </p:sp>
    </p:spTree>
    <p:extLst>
      <p:ext uri="{BB962C8B-B14F-4D97-AF65-F5344CB8AC3E}">
        <p14:creationId xmlns:p14="http://schemas.microsoft.com/office/powerpoint/2010/main" val="393785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414338"/>
            <a:ext cx="7410450" cy="6029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86200" y="533400"/>
            <a:ext cx="19050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990600"/>
            <a:ext cx="952500" cy="2209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43600" y="533400"/>
            <a:ext cx="19050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4305300" y="1257300"/>
            <a:ext cx="1066800" cy="838200"/>
          </a:xfrm>
          <a:prstGeom prst="wedgeRoundRectCallout">
            <a:avLst>
              <a:gd name="adj1" fmla="val -11427"/>
              <a:gd name="adj2" fmla="val -78263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options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781840" y="1316665"/>
            <a:ext cx="1066800" cy="838200"/>
          </a:xfrm>
          <a:prstGeom prst="wedgeRoundRectCallout">
            <a:avLst>
              <a:gd name="adj1" fmla="val -50297"/>
              <a:gd name="adj2" fmla="val 67614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Window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setting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096000" y="1271477"/>
            <a:ext cx="1066800" cy="838200"/>
          </a:xfrm>
          <a:prstGeom prst="wedgeRoundRectCallout">
            <a:avLst>
              <a:gd name="adj1" fmla="val -11427"/>
              <a:gd name="adj2" fmla="val -78263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Layout</a:t>
            </a:r>
          </a:p>
        </p:txBody>
      </p:sp>
    </p:spTree>
    <p:extLst>
      <p:ext uri="{BB962C8B-B14F-4D97-AF65-F5344CB8AC3E}">
        <p14:creationId xmlns:p14="http://schemas.microsoft.com/office/powerpoint/2010/main" val="25769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54048"/>
            <a:ext cx="8503268" cy="5346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21167" y="1905000"/>
            <a:ext cx="2779233" cy="2252663"/>
            <a:chOff x="481012" y="1928811"/>
            <a:chExt cx="2779233" cy="2252663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12" y="2686049"/>
              <a:ext cx="2779233" cy="14954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 flipH="1">
              <a:off x="481012" y="1981200"/>
              <a:ext cx="204788" cy="70484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024188" y="1928811"/>
              <a:ext cx="236057" cy="7572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Down Arrow 11"/>
          <p:cNvSpPr/>
          <p:nvPr/>
        </p:nvSpPr>
        <p:spPr>
          <a:xfrm rot="17145618">
            <a:off x="2213291" y="513715"/>
            <a:ext cx="274600" cy="146302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67761" y="228600"/>
            <a:ext cx="5295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Select Network algorithm/workflow</a:t>
            </a:r>
          </a:p>
        </p:txBody>
      </p:sp>
    </p:spTree>
    <p:extLst>
      <p:ext uri="{BB962C8B-B14F-4D97-AF65-F5344CB8AC3E}">
        <p14:creationId xmlns:p14="http://schemas.microsoft.com/office/powerpoint/2010/main" val="263150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88" y="1076325"/>
            <a:ext cx="3405087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566" y="1076325"/>
            <a:ext cx="3643423" cy="535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89" y="1076325"/>
            <a:ext cx="3571623" cy="5352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1076325"/>
            <a:ext cx="3457575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95400" y="228600"/>
            <a:ext cx="6197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Algorithms to Build and modify networks</a:t>
            </a:r>
          </a:p>
        </p:txBody>
      </p:sp>
    </p:spTree>
    <p:extLst>
      <p:ext uri="{BB962C8B-B14F-4D97-AF65-F5344CB8AC3E}">
        <p14:creationId xmlns:p14="http://schemas.microsoft.com/office/powerpoint/2010/main" val="306157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6" descr="nrd2289-f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914400"/>
            <a:ext cx="5672137" cy="521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36131" y="6127750"/>
            <a:ext cx="5285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Nature Reviews Drug Discovery 6, 391-403 (May 2007)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88876" y="301108"/>
            <a:ext cx="4592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Map kinase signaling pathway</a:t>
            </a:r>
          </a:p>
        </p:txBody>
      </p:sp>
    </p:spTree>
    <p:extLst>
      <p:ext uri="{BB962C8B-B14F-4D97-AF65-F5344CB8AC3E}">
        <p14:creationId xmlns:p14="http://schemas.microsoft.com/office/powerpoint/2010/main" val="517232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204" y="2971800"/>
            <a:ext cx="6232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What the relationship between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mapk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and </a:t>
            </a:r>
          </a:p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other genes within the list ?</a:t>
            </a:r>
          </a:p>
        </p:txBody>
      </p:sp>
    </p:spTree>
    <p:extLst>
      <p:ext uri="{BB962C8B-B14F-4D97-AF65-F5344CB8AC3E}">
        <p14:creationId xmlns:p14="http://schemas.microsoft.com/office/powerpoint/2010/main" val="1768967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291924" cy="507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4400" y="378767"/>
            <a:ext cx="7229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Network between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Mapk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and downstream targets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724400" y="1828800"/>
            <a:ext cx="2438400" cy="76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1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8253084" cy="4878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3000" y="228600"/>
            <a:ext cx="699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Remove non transcription factors from targets</a:t>
            </a:r>
          </a:p>
        </p:txBody>
      </p:sp>
    </p:spTree>
    <p:extLst>
      <p:ext uri="{BB962C8B-B14F-4D97-AF65-F5344CB8AC3E}">
        <p14:creationId xmlns:p14="http://schemas.microsoft.com/office/powerpoint/2010/main" val="570903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609600"/>
            <a:ext cx="73374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Standard analysis workflow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Obtain the data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Normalize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Identify altered genes, proteins and other molecules (probably phenotype)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Graphical representation of the data</a:t>
            </a:r>
          </a:p>
        </p:txBody>
      </p:sp>
    </p:spTree>
    <p:extLst>
      <p:ext uri="{BB962C8B-B14F-4D97-AF65-F5344CB8AC3E}">
        <p14:creationId xmlns:p14="http://schemas.microsoft.com/office/powerpoint/2010/main" val="4077813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90625"/>
            <a:ext cx="8157567" cy="4948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own Arrow 2"/>
          <p:cNvSpPr/>
          <p:nvPr/>
        </p:nvSpPr>
        <p:spPr>
          <a:xfrm rot="2917834">
            <a:off x="3641844" y="1738335"/>
            <a:ext cx="237429" cy="27543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 rot="4979080">
            <a:off x="3940248" y="3492741"/>
            <a:ext cx="244344" cy="24145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786" y="3597856"/>
            <a:ext cx="3200400" cy="1866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7" y="2895600"/>
            <a:ext cx="3124200" cy="17240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062" y="1826206"/>
            <a:ext cx="32004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3000" y="228600"/>
            <a:ext cx="7124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Select path explorer and specify the setting for </a:t>
            </a:r>
          </a:p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network construction</a:t>
            </a:r>
          </a:p>
        </p:txBody>
      </p:sp>
    </p:spTree>
    <p:extLst>
      <p:ext uri="{BB962C8B-B14F-4D97-AF65-F5344CB8AC3E}">
        <p14:creationId xmlns:p14="http://schemas.microsoft.com/office/powerpoint/2010/main" val="87672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595313"/>
            <a:ext cx="6619875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233710" y="4572000"/>
            <a:ext cx="6648228" cy="990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3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942975"/>
            <a:ext cx="6591300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300335"/>
            <a:ext cx="8125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Highlight molecules with relationships on the pathway</a:t>
            </a:r>
          </a:p>
        </p:txBody>
      </p:sp>
    </p:spTree>
    <p:extLst>
      <p:ext uri="{BB962C8B-B14F-4D97-AF65-F5344CB8AC3E}">
        <p14:creationId xmlns:p14="http://schemas.microsoft.com/office/powerpoint/2010/main" val="928821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914400"/>
            <a:ext cx="653415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6400" y="304800"/>
            <a:ext cx="5872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Show the relationships on the pathway</a:t>
            </a:r>
          </a:p>
        </p:txBody>
      </p:sp>
    </p:spTree>
    <p:extLst>
      <p:ext uri="{BB962C8B-B14F-4D97-AF65-F5344CB8AC3E}">
        <p14:creationId xmlns:p14="http://schemas.microsoft.com/office/powerpoint/2010/main" val="4050504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1573" y="1143000"/>
            <a:ext cx="7034803" cy="4524315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1) Question to address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  (co-immunoprecipitation, expression correlation, TF binding)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2) Relevant data to analyze or experimental study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   (Proteomic, genomic and Chip-seq)</a:t>
            </a: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3) Make a relationships table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   (Use experimental data or databases/algorithms)</a:t>
            </a: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4) Prepare network graphs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   (prepare networks using networkX, Cytoscape, etc)</a:t>
            </a: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5) Combine/integrate other datasets over the network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   (Overlay other data using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cytoscape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8016" y="489575"/>
            <a:ext cx="5925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Hands on network construction tutorial</a:t>
            </a:r>
          </a:p>
        </p:txBody>
      </p:sp>
    </p:spTree>
    <p:extLst>
      <p:ext uri="{BB962C8B-B14F-4D97-AF65-F5344CB8AC3E}">
        <p14:creationId xmlns:p14="http://schemas.microsoft.com/office/powerpoint/2010/main" val="2581727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1228725"/>
            <a:ext cx="2459759" cy="1858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1266825"/>
            <a:ext cx="2993336" cy="17837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50" y="1266825"/>
            <a:ext cx="658300" cy="1854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05375" y="3795053"/>
            <a:ext cx="1800824" cy="2308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r>
              <a:rPr lang="en-US" sz="900" dirty="0"/>
              <a:t>Export simple tabular text output</a:t>
            </a:r>
          </a:p>
        </p:txBody>
      </p:sp>
      <p:sp>
        <p:nvSpPr>
          <p:cNvPr id="9" name="Arrow: Up 8"/>
          <p:cNvSpPr/>
          <p:nvPr/>
        </p:nvSpPr>
        <p:spPr>
          <a:xfrm rot="5400000">
            <a:off x="1962150" y="1952625"/>
            <a:ext cx="133530" cy="402806"/>
          </a:xfrm>
          <a:prstGeom prst="up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/>
          <p:cNvSpPr/>
          <p:nvPr/>
        </p:nvSpPr>
        <p:spPr>
          <a:xfrm rot="5400000">
            <a:off x="5076825" y="2019300"/>
            <a:ext cx="133530" cy="402806"/>
          </a:xfrm>
          <a:prstGeom prst="up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/>
          <p:cNvSpPr/>
          <p:nvPr/>
        </p:nvSpPr>
        <p:spPr>
          <a:xfrm rot="10740000">
            <a:off x="6842351" y="3306223"/>
            <a:ext cx="133350" cy="602573"/>
          </a:xfrm>
          <a:prstGeom prst="up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225" y="4029075"/>
            <a:ext cx="4606222" cy="19916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27512" y="348845"/>
            <a:ext cx="5464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STRING DB construction of network</a:t>
            </a:r>
          </a:p>
        </p:txBody>
      </p:sp>
    </p:spTree>
    <p:extLst>
      <p:ext uri="{BB962C8B-B14F-4D97-AF65-F5344CB8AC3E}">
        <p14:creationId xmlns:p14="http://schemas.microsoft.com/office/powerpoint/2010/main" val="33994810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84821" cy="49309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943273" y="228600"/>
            <a:ext cx="5312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Cytoscape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visualization of network</a:t>
            </a:r>
          </a:p>
        </p:txBody>
      </p:sp>
    </p:spTree>
    <p:extLst>
      <p:ext uri="{BB962C8B-B14F-4D97-AF65-F5344CB8AC3E}">
        <p14:creationId xmlns:p14="http://schemas.microsoft.com/office/powerpoint/2010/main" val="4126516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11735"/>
            <a:ext cx="8610600" cy="5153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133600" y="228600"/>
            <a:ext cx="475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Overlay expression on network</a:t>
            </a:r>
          </a:p>
        </p:txBody>
      </p:sp>
    </p:spTree>
    <p:extLst>
      <p:ext uri="{BB962C8B-B14F-4D97-AF65-F5344CB8AC3E}">
        <p14:creationId xmlns:p14="http://schemas.microsoft.com/office/powerpoint/2010/main" val="2823062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066800"/>
            <a:ext cx="6781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Thanks for attending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Acknowledgement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Ken Chen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Arvind Rao	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Nick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Nevin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586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833438"/>
            <a:ext cx="688657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0630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3471009" cy="361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121" y="969168"/>
            <a:ext cx="497205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6253" y="381000"/>
            <a:ext cx="3964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Gene expression 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34250" y="6248400"/>
            <a:ext cx="191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Ken Chen’s slide</a:t>
            </a:r>
          </a:p>
        </p:txBody>
      </p:sp>
    </p:spTree>
    <p:extLst>
      <p:ext uri="{BB962C8B-B14F-4D97-AF65-F5344CB8AC3E}">
        <p14:creationId xmlns:p14="http://schemas.microsoft.com/office/powerpoint/2010/main" val="41260575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838200"/>
            <a:ext cx="68961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1711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823913"/>
            <a:ext cx="687705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6843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847725"/>
            <a:ext cx="68675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22011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838200"/>
            <a:ext cx="688657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5107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833438"/>
            <a:ext cx="686752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748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4847" y="376535"/>
            <a:ext cx="4288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Copy Number segmentation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1000" y="1938998"/>
            <a:ext cx="8305800" cy="2328202"/>
            <a:chOff x="746060" y="4419600"/>
            <a:chExt cx="8305800" cy="2328202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060" y="4419600"/>
              <a:ext cx="8305800" cy="2328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898960" y="45720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498458" y="5955268"/>
            <a:ext cx="191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Ken Chen’s slide</a:t>
            </a:r>
          </a:p>
        </p:txBody>
      </p:sp>
    </p:spTree>
    <p:extLst>
      <p:ext uri="{BB962C8B-B14F-4D97-AF65-F5344CB8AC3E}">
        <p14:creationId xmlns:p14="http://schemas.microsoft.com/office/powerpoint/2010/main" val="2368231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utorial-fig7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838201"/>
            <a:ext cx="5714999" cy="56387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01539" y="381000"/>
            <a:ext cx="541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Circos plots for sequencing studies</a:t>
            </a:r>
          </a:p>
        </p:txBody>
      </p:sp>
    </p:spTree>
    <p:extLst>
      <p:ext uri="{BB962C8B-B14F-4D97-AF65-F5344CB8AC3E}">
        <p14:creationId xmlns:p14="http://schemas.microsoft.com/office/powerpoint/2010/main" val="681460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77" y="1600200"/>
            <a:ext cx="8915400" cy="1692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Does this explain the biology behind the changes ?</a:t>
            </a:r>
          </a:p>
          <a:p>
            <a:pPr algn="ctr"/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b="1" dirty="0">
                <a:latin typeface="Arial" pitchFamily="34" charset="0"/>
                <a:cs typeface="Arial" pitchFamily="34" charset="0"/>
              </a:rPr>
              <a:t>Probably Not </a:t>
            </a:r>
            <a:r>
              <a:rPr lang="en-US" sz="3200" b="1" dirty="0">
                <a:latin typeface="Arial" pitchFamily="34" charset="0"/>
                <a:cs typeface="Arial" pitchFamily="34" charset="0"/>
                <a:sym typeface="Wingdings" pitchFamily="2" charset="2"/>
              </a:rPr>
              <a:t></a:t>
            </a:r>
            <a:endParaRPr lang="en-US" sz="2400" dirty="0">
              <a:latin typeface="Arial" pitchFamily="34" charset="0"/>
              <a:cs typeface="Arial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27581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262" y="342900"/>
            <a:ext cx="8915400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Growing trend </a:t>
            </a:r>
          </a:p>
          <a:p>
            <a:pPr algn="ctr"/>
            <a:endParaRPr lang="en-US" sz="2400" b="1" dirty="0">
              <a:latin typeface="Arial"/>
              <a:cs typeface="Arial" pitchFamily="34" charset="0"/>
              <a:sym typeface="Wingding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Perform “biological interpretation” on omics datasets</a:t>
            </a:r>
            <a:endParaRPr lang="en-US" sz="2400" b="1" dirty="0">
              <a:latin typeface="Wingdings"/>
              <a:cs typeface="Arial" pitchFamily="34" charset="0"/>
              <a:sym typeface="Wingdings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Integrate diverse platforms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Visualize results in meaningful format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978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10157</TotalTime>
  <Words>731</Words>
  <Application>Microsoft Office PowerPoint</Application>
  <PresentationFormat>On-screen Show (4:3)</PresentationFormat>
  <Paragraphs>220</Paragraphs>
  <Slides>54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msgothic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Popular Pathway Analysis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M. D. Anderson Cancer Center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Momin,Amin A</dc:creator>
  <cp:lastModifiedBy>Amin Momin</cp:lastModifiedBy>
  <cp:revision>114</cp:revision>
  <cp:lastPrinted>2012-12-03T21:00:10Z</cp:lastPrinted>
  <dcterms:created xsi:type="dcterms:W3CDTF">2012-11-27T03:09:51Z</dcterms:created>
  <dcterms:modified xsi:type="dcterms:W3CDTF">2016-12-08T17:29:45Z</dcterms:modified>
</cp:coreProperties>
</file>